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3" autoAdjust="0"/>
    <p:restoredTop sz="94660"/>
  </p:normalViewPr>
  <p:slideViewPr>
    <p:cSldViewPr>
      <p:cViewPr varScale="1">
        <p:scale>
          <a:sx n="45" d="100"/>
          <a:sy n="45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9E412-F68D-42A3-828D-116C388E475B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2124F-28B3-4C08-B82D-275A65E083A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2124F-28B3-4C08-B82D-275A65E083A1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D3878F-218D-4F82-84A4-B10146C3CCF7}" type="datetimeFigureOut">
              <a:rPr lang="tr-TR" smtClean="0"/>
              <a:pPr/>
              <a:t>13.01.2011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F1394F-CAF6-44AB-90B7-7C4C67FBF2EB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84586" y="2967335"/>
            <a:ext cx="59748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İş ve Enerji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1" dur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Bir işin yapılması için kuvvet ile alınan yön aynı doğrultuda olmalıdır.</a:t>
            </a:r>
          </a:p>
          <a:p>
            <a:r>
              <a:rPr lang="tr-TR" dirty="0" smtClean="0"/>
              <a:t>Duvarı iter ama hareket </a:t>
            </a:r>
            <a:r>
              <a:rPr lang="tr-TR" dirty="0" err="1" smtClean="0"/>
              <a:t>ettiremessek</a:t>
            </a:r>
            <a:r>
              <a:rPr lang="tr-TR" dirty="0" smtClean="0"/>
              <a:t> bu bir iş olmaz.</a:t>
            </a:r>
          </a:p>
          <a:p>
            <a:r>
              <a:rPr lang="tr-TR" dirty="0" smtClean="0"/>
              <a:t>Fakat bir el çantasıyla merdivenlerden çıkan adam iş yapmış olur.</a:t>
            </a:r>
          </a:p>
          <a:p>
            <a:r>
              <a:rPr lang="tr-TR" dirty="0" smtClean="0"/>
              <a:t>Şimdi örnekleri cevaplayalım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3879553" y="785794"/>
            <a:ext cx="841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İş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2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5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0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ş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7290" y="1214422"/>
            <a:ext cx="6215106" cy="5055409"/>
          </a:xfrm>
        </p:spPr>
      </p:pic>
      <p:sp>
        <p:nvSpPr>
          <p:cNvPr id="5" name="4 Metin kutusu"/>
          <p:cNvSpPr txBox="1"/>
          <p:nvPr/>
        </p:nvSpPr>
        <p:spPr>
          <a:xfrm>
            <a:off x="9144000" y="121442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İş yapar </a:t>
            </a:r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>
            <a:off x="9144000" y="192880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İş yapar </a:t>
            </a:r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9144000" y="242886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İş yapar </a:t>
            </a:r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9144000" y="2928934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İş yapmaz</a:t>
            </a:r>
            <a:endParaRPr lang="tr-TR" dirty="0"/>
          </a:p>
        </p:txBody>
      </p:sp>
      <p:sp>
        <p:nvSpPr>
          <p:cNvPr id="9" name="8 Metin kutusu"/>
          <p:cNvSpPr txBox="1"/>
          <p:nvPr/>
        </p:nvSpPr>
        <p:spPr>
          <a:xfrm>
            <a:off x="9144000" y="3357562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İş yapmaz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35 -0.01899 L -0.80625 0.2858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-0.35034 0.1789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0.00462 L -0.62118 -0.0268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82205 0.4969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" y="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35 -0.03797 L -0.59757 0.4247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1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4" dur="1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7" dur="1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3" dur="1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6" dur="1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Tuğla kaldıran işçi iş yapmış olur çünkü; tuğla kuzey yönünde hareket </a:t>
            </a:r>
            <a:r>
              <a:rPr lang="tr-TR" dirty="0" err="1" smtClean="0"/>
              <a:t>ederkrn</a:t>
            </a:r>
            <a:r>
              <a:rPr lang="tr-TR" dirty="0" smtClean="0"/>
              <a:t> uygulan kuvvet kuzeye doğrudur.</a:t>
            </a:r>
          </a:p>
          <a:p>
            <a:r>
              <a:rPr lang="tr-TR" dirty="0" smtClean="0"/>
              <a:t>Elinde torba taşıyan hırsız yatay bir yolda yürüdüğü için iş yapmış olmaz çünkü; hırsızın uyguladığı kuvvet kuzey yönünde iken aldırdığı yön kuvvetle aynı doğrultuda değildir.</a:t>
            </a:r>
          </a:p>
          <a:p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Hareket eden otobüs iş yapmış olur çünkü;  aldığı yön ile kuvvetin doğrultusu aynıdır.</a:t>
            </a:r>
          </a:p>
          <a:p>
            <a:r>
              <a:rPr lang="tr-TR" dirty="0" smtClean="0"/>
              <a:t>Dağa tırmanan dağcı iş yapmış olur çünkü; dağa tırmanan dağcının uyguladığı kuvvet ile  aldığı  </a:t>
            </a:r>
            <a:r>
              <a:rPr lang="tr-TR" dirty="0" err="1" smtClean="0"/>
              <a:t>yönaynı</a:t>
            </a:r>
            <a:r>
              <a:rPr lang="tr-TR" dirty="0" smtClean="0"/>
              <a:t> doğrultudadır.</a:t>
            </a:r>
          </a:p>
          <a:p>
            <a:r>
              <a:rPr lang="tr-TR" dirty="0" smtClean="0"/>
              <a:t>Sırtında çanta taşıyan izci yatay bir yolda iş yapmış olmaz.Çünkü; uyguladığı kuvvet ile çantanın aldığı yön farklı doğrultudadır.</a:t>
            </a:r>
          </a:p>
          <a:p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2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7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xit" presetSubtype="0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anim to="" calcmode="lin" valueType="num">
                                      <p:cBhvr>
                                        <p:cTn id="42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5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0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5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/>
      <p:bldP spid="3" grpId="1" build="p"/>
      <p:bldP spid="3" grpId="2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4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92500" lnSpcReduction="20000"/>
          </a:bodyPr>
          <a:lstStyle/>
          <a:p>
            <a:r>
              <a:rPr lang="tr-TR" sz="2800" dirty="0" smtClean="0"/>
              <a:t>Enerji çeşitleri:</a:t>
            </a:r>
          </a:p>
          <a:p>
            <a:pPr>
              <a:buNone/>
            </a:pPr>
            <a:r>
              <a:rPr lang="tr-TR" sz="2800" dirty="0" smtClean="0"/>
              <a:t> 1-Kinetik Enerji:</a:t>
            </a:r>
          </a:p>
          <a:p>
            <a:pPr>
              <a:buNone/>
            </a:pPr>
            <a:r>
              <a:rPr lang="tr-TR" sz="2800" dirty="0" smtClean="0"/>
              <a:t>Hareketli cisimler iş yapabilme yeteneğine </a:t>
            </a:r>
          </a:p>
          <a:p>
            <a:pPr>
              <a:buNone/>
            </a:pPr>
            <a:r>
              <a:rPr lang="tr-TR" sz="2800" dirty="0" smtClean="0"/>
              <a:t>sahiptirler.Bu hareketlerden dolayı cismin sahip </a:t>
            </a:r>
          </a:p>
          <a:p>
            <a:pPr>
              <a:buNone/>
            </a:pPr>
            <a:r>
              <a:rPr lang="tr-TR" sz="2800" dirty="0" smtClean="0"/>
              <a:t>olduğu enerjiye denir.</a:t>
            </a:r>
          </a:p>
          <a:p>
            <a:pPr>
              <a:buNone/>
            </a:pPr>
            <a:endParaRPr lang="tr-TR" sz="2800" dirty="0" smtClean="0"/>
          </a:p>
          <a:p>
            <a:pPr>
              <a:buNone/>
            </a:pPr>
            <a:endParaRPr lang="tr-TR" sz="2800" dirty="0" smtClean="0"/>
          </a:p>
          <a:p>
            <a:pPr>
              <a:buNone/>
            </a:pPr>
            <a:endParaRPr lang="tr-TR" sz="2800" dirty="0" smtClean="0"/>
          </a:p>
          <a:p>
            <a:pPr>
              <a:buNone/>
            </a:pPr>
            <a:r>
              <a:rPr lang="tr-TR" sz="2800" dirty="0"/>
              <a:t> </a:t>
            </a:r>
            <a:r>
              <a:rPr lang="tr-TR" sz="2800" dirty="0" smtClean="0"/>
              <a:t> </a:t>
            </a:r>
          </a:p>
          <a:p>
            <a:pPr>
              <a:buNone/>
            </a:pPr>
            <a:endParaRPr lang="tr-TR" sz="2800" dirty="0" smtClean="0"/>
          </a:p>
          <a:p>
            <a:r>
              <a:rPr lang="tr-TR" sz="2800" dirty="0" smtClean="0"/>
              <a:t>Kinetik enerji formülü: m.   </a:t>
            </a:r>
            <a:r>
              <a:rPr lang="tr-TR" sz="2800" dirty="0" smtClean="0"/>
              <a:t>/2’dir.Buna </a:t>
            </a:r>
            <a:r>
              <a:rPr lang="tr-TR" sz="2800" dirty="0" smtClean="0"/>
              <a:t>göre yukarıdaki arabanın kinetik enerjisi= </a:t>
            </a:r>
            <a:r>
              <a:rPr lang="tr-TR" sz="2800" dirty="0" smtClean="0"/>
              <a:t>1100.8O.8O/2dir</a:t>
            </a:r>
            <a:endParaRPr lang="tr-TR" sz="2800" dirty="0" smtClean="0"/>
          </a:p>
          <a:p>
            <a:pPr>
              <a:buNone/>
            </a:pPr>
            <a:endParaRPr lang="tr-TR" sz="2800" dirty="0" smtClean="0"/>
          </a:p>
          <a:p>
            <a:pPr>
              <a:buNone/>
            </a:pPr>
            <a:endParaRPr lang="tr-TR" sz="2800" dirty="0" smtClean="0"/>
          </a:p>
          <a:p>
            <a:pPr>
              <a:buNone/>
            </a:pPr>
            <a:endParaRPr lang="tr-TR" sz="2800" dirty="0" smtClean="0"/>
          </a:p>
        </p:txBody>
      </p:sp>
      <p:sp>
        <p:nvSpPr>
          <p:cNvPr id="6" name="5 Dikdörtgen"/>
          <p:cNvSpPr/>
          <p:nvPr/>
        </p:nvSpPr>
        <p:spPr>
          <a:xfrm>
            <a:off x="2857488" y="714356"/>
            <a:ext cx="31165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r-TR" sz="8000" b="1" cap="none" spc="0" dirty="0" smtClean="0">
                <a:ln/>
                <a:solidFill>
                  <a:schemeClr val="accent3"/>
                </a:solidFill>
                <a:effectLst/>
              </a:rPr>
              <a:t>Enerji</a:t>
            </a:r>
            <a:endParaRPr lang="tr-TR" sz="8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7" name="6 Resim" descr="d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857628"/>
            <a:ext cx="6215106" cy="1714512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" cy="1905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" cy="1905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" cy="19050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" cy="190500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857892"/>
            <a:ext cx="323851" cy="404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/>
      <p:bldP spid="3074" grpId="0"/>
      <p:bldP spid="3076" grpId="0"/>
      <p:bldP spid="3078" grpId="0"/>
      <p:bldP spid="3080" grpId="0"/>
      <p:bldP spid="30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r-TR" dirty="0" smtClean="0"/>
              <a:t>2-Potansiyel Enerji:</a:t>
            </a:r>
          </a:p>
          <a:p>
            <a:pPr>
              <a:buNone/>
            </a:pPr>
            <a:r>
              <a:rPr lang="tr-TR" dirty="0" smtClean="0"/>
              <a:t>Potansiyel enerji ikiye ayrılır:</a:t>
            </a:r>
          </a:p>
          <a:p>
            <a:pPr>
              <a:buNone/>
            </a:pPr>
            <a:r>
              <a:rPr lang="tr-TR" dirty="0" smtClean="0"/>
              <a:t>1-Çekim  Potansiyel Enerjisi:</a:t>
            </a:r>
          </a:p>
          <a:p>
            <a:pPr>
              <a:buNone/>
            </a:pPr>
            <a:r>
              <a:rPr lang="tr-TR" dirty="0" smtClean="0"/>
              <a:t>Cismin </a:t>
            </a:r>
            <a:r>
              <a:rPr lang="tr-TR" dirty="0" smtClean="0"/>
              <a:t>konumundan dolayı </a:t>
            </a:r>
            <a:r>
              <a:rPr lang="tr-TR" dirty="0" smtClean="0"/>
              <a:t>kazandığı potansiyel </a:t>
            </a:r>
          </a:p>
          <a:p>
            <a:pPr>
              <a:buNone/>
            </a:pPr>
            <a:r>
              <a:rPr lang="tr-TR" dirty="0" smtClean="0"/>
              <a:t>enerjiye denir.Potansiyel enerjinin formülü=</a:t>
            </a:r>
            <a:r>
              <a:rPr lang="tr-TR" dirty="0" err="1" smtClean="0"/>
              <a:t>m.g</a:t>
            </a:r>
            <a:r>
              <a:rPr lang="tr-TR" dirty="0" smtClean="0"/>
              <a:t>.h </a:t>
            </a:r>
            <a:r>
              <a:rPr lang="tr-TR" dirty="0" err="1" smtClean="0"/>
              <a:t>dir</a:t>
            </a:r>
            <a:r>
              <a:rPr lang="tr-TR" dirty="0" smtClean="0"/>
              <a:t>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Araba ilk konumda potansiyel enerjiye</a:t>
            </a:r>
          </a:p>
          <a:p>
            <a:pPr>
              <a:buNone/>
            </a:pPr>
            <a:r>
              <a:rPr lang="tr-TR" dirty="0" err="1" smtClean="0"/>
              <a:t>sahipdeğildir</a:t>
            </a:r>
            <a:r>
              <a:rPr lang="tr-TR" dirty="0" smtClean="0"/>
              <a:t>.</a:t>
            </a:r>
            <a:r>
              <a:rPr lang="tr-TR" dirty="0" err="1" smtClean="0"/>
              <a:t>Fakatİkinci</a:t>
            </a:r>
            <a:r>
              <a:rPr lang="tr-TR" dirty="0" smtClean="0"/>
              <a:t> ve üçüncü konumda yükseklik </a:t>
            </a:r>
          </a:p>
          <a:p>
            <a:pPr>
              <a:buNone/>
            </a:pPr>
            <a:r>
              <a:rPr lang="tr-TR" dirty="0" smtClean="0"/>
              <a:t>olduğu için potansiyel enerji </a:t>
            </a:r>
            <a:r>
              <a:rPr lang="tr-TR" dirty="0" smtClean="0"/>
              <a:t>vardır.</a:t>
            </a:r>
            <a:endParaRPr lang="tr-TR" dirty="0" smtClean="0"/>
          </a:p>
          <a:p>
            <a:pPr>
              <a:buNone/>
            </a:pPr>
            <a:endParaRPr lang="tr-TR" dirty="0" smtClean="0"/>
          </a:p>
        </p:txBody>
      </p:sp>
      <p:pic>
        <p:nvPicPr>
          <p:cNvPr id="4" name="3 Resim" descr="wenerj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000240"/>
            <a:ext cx="6000792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9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4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9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4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9" dur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4" dur="1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9" dur="1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4" dur="1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2-Esneklik Potansiyel Enerjisi:</a:t>
            </a:r>
          </a:p>
          <a:p>
            <a:pPr>
              <a:buNone/>
            </a:pPr>
            <a:r>
              <a:rPr lang="tr-TR" dirty="0" smtClean="0"/>
              <a:t>*</a:t>
            </a:r>
            <a:r>
              <a:rPr lang="tr-TR" dirty="0" smtClean="0"/>
              <a:t>Esneklik potansiyel enerjisi sıkıştırma veya gerilme miktarına ve maddenin esneklik özelliğine bağlıdır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 smtClean="0"/>
              <a:t>*</a:t>
            </a:r>
            <a:r>
              <a:rPr lang="tr-TR" dirty="0" smtClean="0"/>
              <a:t>Her yayın esneklik potansiyel enerjisi farklıdır. Bu enerji yayın esnekliği , sertliği , yapıldığı maddenin cinsine ve yayın </a:t>
            </a:r>
            <a:r>
              <a:rPr lang="tr-TR" dirty="0" err="1" smtClean="0"/>
              <a:t>helozon</a:t>
            </a:r>
            <a:r>
              <a:rPr lang="tr-TR" dirty="0" smtClean="0"/>
              <a:t> sayısına bağlıdır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 smtClean="0"/>
              <a:t>*</a:t>
            </a:r>
            <a:r>
              <a:rPr lang="tr-TR" dirty="0" smtClean="0"/>
              <a:t>Esnekliğini </a:t>
            </a:r>
            <a:r>
              <a:rPr lang="tr-TR" dirty="0" smtClean="0"/>
              <a:t>kaybeden </a:t>
            </a:r>
            <a:r>
              <a:rPr lang="tr-TR" dirty="0" smtClean="0"/>
              <a:t>bir yay eski haline dönemez</a:t>
            </a:r>
            <a:r>
              <a:rPr lang="tr-TR" dirty="0" smtClean="0"/>
              <a:t>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4" name="3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4221089"/>
            <a:ext cx="4392488" cy="26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384317" y="2967335"/>
            <a:ext cx="83753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HAZIRLAYAN VE SUNAN:</a:t>
            </a:r>
          </a:p>
          <a:p>
            <a:pPr algn="ctr"/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522320" y="4000504"/>
            <a:ext cx="59323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7/C Hasan Yılmaz</a:t>
            </a:r>
          </a:p>
          <a:p>
            <a:pPr algn="ctr"/>
            <a:r>
              <a:rPr lang="tr-T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3062</a:t>
            </a:r>
            <a:endParaRPr lang="tr-T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243</Words>
  <Application>Microsoft Office PowerPoint</Application>
  <PresentationFormat>Ekran Gösterisi (4:3)</PresentationFormat>
  <Paragraphs>57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Akış</vt:lpstr>
      <vt:lpstr>Slayt 1</vt:lpstr>
      <vt:lpstr>           </vt:lpstr>
      <vt:lpstr>Slayt 3</vt:lpstr>
      <vt:lpstr>Slayt 4</vt:lpstr>
      <vt:lpstr>Slayt 5</vt:lpstr>
      <vt:lpstr>Slayt 6</vt:lpstr>
      <vt:lpstr>Slayt 7</vt:lpstr>
      <vt:lpstr>Slayt 8</vt:lpstr>
      <vt:lpstr>Slayt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HaSaN YıLMaZ 12</dc:creator>
  <cp:lastModifiedBy>HaSaN YıLMaZ 12</cp:lastModifiedBy>
  <cp:revision>24</cp:revision>
  <dcterms:created xsi:type="dcterms:W3CDTF">2011-01-05T05:09:00Z</dcterms:created>
  <dcterms:modified xsi:type="dcterms:W3CDTF">2011-01-13T06:02:57Z</dcterms:modified>
</cp:coreProperties>
</file>